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2" r:id="rId3"/>
    <p:sldId id="263" r:id="rId4"/>
    <p:sldId id="264" r:id="rId5"/>
    <p:sldId id="267" r:id="rId6"/>
    <p:sldId id="269" r:id="rId7"/>
    <p:sldId id="268" r:id="rId8"/>
    <p:sldId id="270" r:id="rId9"/>
    <p:sldId id="265" r:id="rId10"/>
    <p:sldId id="271" r:id="rId11"/>
    <p:sldId id="272" r:id="rId12"/>
    <p:sldId id="273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00"/>
    <a:srgbClr val="FFFFFF"/>
    <a:srgbClr val="78FFFF"/>
    <a:srgbClr val="F86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4B00-95C2-4445-BBA1-462D39083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B9F0E3-7B3E-4572-AA7D-176E768A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5C5C9-E85F-4416-A169-9FF2DA82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CBC91-69AF-45B7-B8F7-C1031D86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6A353-8E97-4CFD-BA18-36609460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9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67F42-66BF-4D00-94A0-3A5A420C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FEE8F6-B0AC-42A3-8CA5-5890CE7F1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EF453-2273-4387-A2FA-555CE80A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CDC4B-008C-4C90-9A8D-5F3F893B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80021-9A2F-4D2A-9245-10B91045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63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FA20F6-07AD-4665-BCB8-75B786993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548C9-8028-45F6-8156-BC53B4BAA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8D014-2212-4D97-B6B8-C02DCDA9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897627-26FD-4BB9-9F53-7F1D5CC8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7EFEF-1455-4C99-A39A-A56CB8D5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5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E65A6-D948-4E18-B4AA-4C230763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5CC2B-C480-4C78-8CD6-FA4C4DE15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F1B94-A590-4CC6-9222-CFBB5555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8C352-E48E-4E30-8CE8-85B95349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B3A711-94CA-46EB-B136-636D3519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2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85F57-A17A-4174-96DC-9835A940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3592A3-C50B-4AAB-81C7-A38200573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6CDD81-24B0-4F3A-B229-502AC148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60CB2-D467-4AEB-926E-E220746C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7B69C-06E2-41B3-9445-852A13E9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25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1531D-6E54-49BF-B38B-A15B30A5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8AB40-8CEC-48A0-A6D4-9B49D6F21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AB904-EA8F-4D25-B7E8-3E436F801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34FE1-6A3F-43F1-9DA2-3BF7E04C5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12BDD7-3FBE-4E3D-B788-3AA61618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50A7ED-80F8-487E-BC8A-B25F13A6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8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60D8C-2D13-4BBF-A67A-C73A9D1B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B0894-1358-47D7-8F59-EDA47F484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63ACF9-B4B8-4958-BA17-BAADDEEA9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822A20-62B4-46E0-B92E-369A80C52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6547A5-06D4-4B78-9A9A-5B11D81F9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51C9FB-14D1-4594-9F50-490E5BBD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0BEC22-7AAC-477D-8CE8-B6CC6098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1AF750-B24A-4244-B88D-E68D7E2A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E8420-07B3-4929-BC24-2FAB20FC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705360-A3EB-486B-8677-0ECA8126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6113E3-4509-4768-9FE3-7DBD9995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BB0EFD-74C6-4520-92B0-B4E46199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1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71BD8-408F-4BDE-B15E-DD4D5AB3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359B11-879F-4839-934E-E59B6786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5C7DE-8B22-4BCF-846F-4F27349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37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75AEB-1B32-430F-AD8D-E048B423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BEEF2-FD68-49DA-AD17-D331DE48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342761-E101-4F87-8215-2532CB57C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37A783-6A6F-4D37-A8C7-4911B4D7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0C601-8FE0-4809-87ED-13EF4E3D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DF04A-27AF-4396-A625-28069ED1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3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73CCA-0EF9-431D-A45E-82CA8613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2502DD-D4A4-4414-8C8F-9336FBF58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05510D-9567-479F-A307-81423A86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917F4-58E8-4893-8A23-93A3B008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389BA-1345-42D2-A4F0-9FBD6EB8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236B6-5968-4148-97BE-7904603E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94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577DA0-FFDA-498B-A45D-7D201283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A405A-2DE7-4E75-868D-F4CC0CFE2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D132F-BC8D-4ABE-9D57-7E4E16AA4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B493-75FD-4E80-9FD1-74F2480CDECA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2E39A-C1FF-413B-BEBB-AE16E0BD5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C7697-75DB-49B4-B453-37517A1A5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5C70B-54AF-4B5B-9247-94E8BD920E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5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slide" Target="slide1.xml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F7184-A92D-4C8A-91FE-A30361A5B878}"/>
              </a:ext>
            </a:extLst>
          </p:cNvPr>
          <p:cNvSpPr txBox="1"/>
          <p:nvPr/>
        </p:nvSpPr>
        <p:spPr>
          <a:xfrm>
            <a:off x="384174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엔트로피 </a:t>
            </a:r>
            <a:r>
              <a:rPr lang="en-US" altLang="ko-KR" sz="2400" b="1"/>
              <a:t>UI </a:t>
            </a:r>
            <a:r>
              <a:rPr lang="ko-KR" altLang="en-US" sz="2400" b="1" dirty="0"/>
              <a:t>통</a:t>
            </a:r>
            <a:r>
              <a:rPr lang="ko-KR" altLang="en-US" sz="2400" b="1"/>
              <a:t>합문서</a:t>
            </a:r>
            <a:endParaRPr lang="ko-KR" altLang="en-US" sz="2400" b="1" dirty="0"/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0C615ED3-ADA4-4F66-AF6C-2F75A1B2DB20}"/>
              </a:ext>
            </a:extLst>
          </p:cNvPr>
          <p:cNvSpPr txBox="1"/>
          <p:nvPr/>
        </p:nvSpPr>
        <p:spPr>
          <a:xfrm>
            <a:off x="387349" y="1501774"/>
            <a:ext cx="409320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인게임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슬라이드 </a:t>
            </a:r>
            <a:r>
              <a:rPr lang="en-US" altLang="ko-KR" sz="1600" b="1" dirty="0"/>
              <a:t>2 – 7)</a:t>
            </a:r>
            <a:endParaRPr lang="ko-KR" altLang="en-US" sz="1600" b="1" dirty="0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B1E559AD-8B53-409B-9591-56BEE0A8DC6F}"/>
              </a:ext>
            </a:extLst>
          </p:cNvPr>
          <p:cNvSpPr txBox="1"/>
          <p:nvPr/>
        </p:nvSpPr>
        <p:spPr>
          <a:xfrm>
            <a:off x="387349" y="2123407"/>
            <a:ext cx="409320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강화창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슬라이드 </a:t>
            </a:r>
            <a:r>
              <a:rPr lang="en-US" altLang="ko-KR" sz="1600" b="1" dirty="0"/>
              <a:t>8 – 12)</a:t>
            </a:r>
            <a:endParaRPr lang="ko-KR" altLang="en-US" sz="1600" b="1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BA93CB50-1C2E-4835-822F-9188F6C76A46}"/>
              </a:ext>
            </a:extLst>
          </p:cNvPr>
          <p:cNvSpPr txBox="1"/>
          <p:nvPr/>
        </p:nvSpPr>
        <p:spPr>
          <a:xfrm>
            <a:off x="387349" y="2745040"/>
            <a:ext cx="409320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 </a:t>
            </a:r>
            <a:r>
              <a:rPr lang="ko-KR" altLang="en-US" sz="1600" b="1" dirty="0"/>
              <a:t>스텟창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슬라이드 </a:t>
            </a:r>
            <a:r>
              <a:rPr lang="en-US" altLang="ko-KR" sz="1600" b="1" dirty="0"/>
              <a:t>13 – 15)</a:t>
            </a:r>
            <a:endParaRPr lang="ko-KR" altLang="en-US" sz="16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376B0E9-B129-4F19-A208-8262BA3DE0CB}"/>
              </a:ext>
            </a:extLst>
          </p:cNvPr>
          <p:cNvCxnSpPr>
            <a:cxnSpLocks/>
          </p:cNvCxnSpPr>
          <p:nvPr/>
        </p:nvCxnSpPr>
        <p:spPr>
          <a:xfrm>
            <a:off x="4622800" y="994750"/>
            <a:ext cx="0" cy="5560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DDED2AE-7ABA-4C7D-A005-0B6CD3BA3D18}"/>
              </a:ext>
            </a:extLst>
          </p:cNvPr>
          <p:cNvSpPr txBox="1"/>
          <p:nvPr/>
        </p:nvSpPr>
        <p:spPr>
          <a:xfrm>
            <a:off x="384174" y="994750"/>
            <a:ext cx="4096386" cy="307777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목차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하이퍼링크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94507-4D9D-458B-B36C-74ED022C16D5}"/>
              </a:ext>
            </a:extLst>
          </p:cNvPr>
          <p:cNvSpPr txBox="1"/>
          <p:nvPr/>
        </p:nvSpPr>
        <p:spPr>
          <a:xfrm>
            <a:off x="4765040" y="994749"/>
            <a:ext cx="7009259" cy="307777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슬라이드 내 하이퍼링크 예시 </a:t>
            </a:r>
            <a:endParaRPr lang="en-US" altLang="ko-KR" sz="14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605F13-133A-4170-9FC4-DC99BF97CEF2}"/>
              </a:ext>
            </a:extLst>
          </p:cNvPr>
          <p:cNvGrpSpPr/>
          <p:nvPr/>
        </p:nvGrpSpPr>
        <p:grpSpPr>
          <a:xfrm>
            <a:off x="4978388" y="1501774"/>
            <a:ext cx="6795911" cy="4193508"/>
            <a:chOff x="4978388" y="1752599"/>
            <a:chExt cx="6795911" cy="419350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485974-F937-4D84-824E-DB7C163E1C56}"/>
                </a:ext>
              </a:extLst>
            </p:cNvPr>
            <p:cNvGrpSpPr/>
            <p:nvPr/>
          </p:nvGrpSpPr>
          <p:grpSpPr>
            <a:xfrm>
              <a:off x="4978388" y="2123407"/>
              <a:ext cx="6795911" cy="3822700"/>
              <a:chOff x="4978388" y="1501774"/>
              <a:chExt cx="6795911" cy="3822700"/>
            </a:xfrm>
          </p:grpSpPr>
          <p:pic>
            <p:nvPicPr>
              <p:cNvPr id="14" name="그림 13" descr="텍스트, 녹색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91CD24B2-3A46-49C7-8F33-3AECD6A3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8388" y="1501774"/>
                <a:ext cx="6795911" cy="3822700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9EAD654-B0AC-4183-B8C8-DA12C9B6E95B}"/>
                  </a:ext>
                </a:extLst>
              </p:cNvPr>
              <p:cNvSpPr/>
              <p:nvPr/>
            </p:nvSpPr>
            <p:spPr>
              <a:xfrm>
                <a:off x="10718801" y="1587499"/>
                <a:ext cx="844550" cy="28360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화살표: 위쪽 20">
              <a:extLst>
                <a:ext uri="{FF2B5EF4-FFF2-40B4-BE49-F238E27FC236}">
                  <a16:creationId xmlns:a16="http://schemas.microsoft.com/office/drawing/2014/main" id="{2FF356E3-8784-443D-B294-5AACF248304D}"/>
                </a:ext>
              </a:extLst>
            </p:cNvPr>
            <p:cNvSpPr/>
            <p:nvPr/>
          </p:nvSpPr>
          <p:spPr>
            <a:xfrm rot="10800000">
              <a:off x="10906868" y="1752599"/>
              <a:ext cx="468416" cy="392253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0128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 </a:t>
            </a:r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강화창 고려사항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50DE7C-8656-4D0E-BFC6-EF80955420BE}"/>
              </a:ext>
            </a:extLst>
          </p:cNvPr>
          <p:cNvSpPr/>
          <p:nvPr/>
        </p:nvSpPr>
        <p:spPr>
          <a:xfrm>
            <a:off x="381000" y="636698"/>
            <a:ext cx="8924345" cy="1908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목업에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명시된 사이즈는 작업판이며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약간의 사이즈는 임의로 변경하셔도 됩니다</a:t>
            </a:r>
            <a:r>
              <a:rPr lang="en-US" altLang="ko-KR" sz="1400" b="1" dirty="0"/>
              <a:t>. (</a:t>
            </a:r>
            <a:r>
              <a:rPr lang="ko-KR" altLang="en-US" sz="1400" b="1" dirty="0"/>
              <a:t>폰트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폰트 사이즈 포함</a:t>
            </a:r>
            <a:r>
              <a:rPr lang="en-US" altLang="ko-KR" sz="1400" b="1" dirty="0"/>
              <a:t>)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강화창의 경우 인게임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가 노출되기 때문에 어느정도 디자인 매치 고려해야 할거 같아요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강화창 아이콘 사이즈 줄여서 </a:t>
            </a:r>
            <a:r>
              <a:rPr lang="ko-KR" altLang="en-US" sz="1400" b="1" dirty="0" err="1"/>
              <a:t>스텟창에서</a:t>
            </a:r>
            <a:r>
              <a:rPr lang="ko-KR" altLang="en-US" sz="1400" b="1" dirty="0"/>
              <a:t> 재활용을 합니다</a:t>
            </a:r>
            <a:r>
              <a:rPr lang="en-US" altLang="ko-KR" sz="1400" b="1" dirty="0"/>
              <a:t>.</a:t>
            </a:r>
          </a:p>
        </p:txBody>
      </p:sp>
      <p:sp>
        <p:nvSpPr>
          <p:cNvPr id="8" name="직사각형 7">
            <a:hlinkClick r:id="rId2" action="ppaction://hlinksldjump"/>
            <a:extLst>
              <a:ext uri="{FF2B5EF4-FFF2-40B4-BE49-F238E27FC236}">
                <a16:creationId xmlns:a16="http://schemas.microsoft.com/office/drawing/2014/main" id="{25B7EBD9-12B7-45AB-B9FA-5092852759C0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52370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702DB3-3C0A-46DE-98A7-0AC99058C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5" t="5087" r="8816" b="5820"/>
          <a:stretch/>
        </p:blipFill>
        <p:spPr>
          <a:xfrm>
            <a:off x="1443139" y="1001670"/>
            <a:ext cx="9097176" cy="5422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D2BD0E-4467-48E3-803F-B850D42AA088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강화창 레퍼런스</a:t>
            </a:r>
          </a:p>
        </p:txBody>
      </p:sp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A9331614-0C0E-49F2-A76C-32CE5CC09BE7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399739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강화아이콘 레퍼런스</a:t>
            </a:r>
          </a:p>
        </p:txBody>
      </p:sp>
      <p:pic>
        <p:nvPicPr>
          <p:cNvPr id="3" name="그림 2" descr="여러개이(가) 표시된 사진&#10;&#10;자동 생성된 설명">
            <a:extLst>
              <a:ext uri="{FF2B5EF4-FFF2-40B4-BE49-F238E27FC236}">
                <a16:creationId xmlns:a16="http://schemas.microsoft.com/office/drawing/2014/main" id="{F722A1CD-0E32-44FC-8859-E657CECA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35" y="1138385"/>
            <a:ext cx="4718053" cy="2651813"/>
          </a:xfrm>
          <a:prstGeom prst="rect">
            <a:avLst/>
          </a:prstGeom>
        </p:spPr>
      </p:pic>
      <p:pic>
        <p:nvPicPr>
          <p:cNvPr id="14" name="그림 13" descr="전자기기, 카메라이(가) 표시된 사진&#10;&#10;자동 생성된 설명">
            <a:extLst>
              <a:ext uri="{FF2B5EF4-FFF2-40B4-BE49-F238E27FC236}">
                <a16:creationId xmlns:a16="http://schemas.microsoft.com/office/drawing/2014/main" id="{AB668705-1A75-4E49-A777-964470E65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9" y="1138386"/>
            <a:ext cx="4718052" cy="2651813"/>
          </a:xfrm>
          <a:prstGeom prst="rect">
            <a:avLst/>
          </a:prstGeom>
        </p:spPr>
      </p:pic>
      <p:pic>
        <p:nvPicPr>
          <p:cNvPr id="4" name="그림 3" descr="도구, 가위이(가) 표시된 사진&#10;&#10;자동 생성된 설명">
            <a:extLst>
              <a:ext uri="{FF2B5EF4-FFF2-40B4-BE49-F238E27FC236}">
                <a16:creationId xmlns:a16="http://schemas.microsoft.com/office/drawing/2014/main" id="{A1E7E226-5979-49CC-83A9-79C512EBE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4031917"/>
            <a:ext cx="968708" cy="968708"/>
          </a:xfrm>
          <a:prstGeom prst="rect">
            <a:avLst/>
          </a:prstGeom>
        </p:spPr>
      </p:pic>
      <p:pic>
        <p:nvPicPr>
          <p:cNvPr id="6" name="그림 5" descr="라이터이(가) 표시된 사진&#10;&#10;자동 생성된 설명">
            <a:extLst>
              <a:ext uri="{FF2B5EF4-FFF2-40B4-BE49-F238E27FC236}">
                <a16:creationId xmlns:a16="http://schemas.microsoft.com/office/drawing/2014/main" id="{6013EA89-8EF8-438E-8DA1-32DB41F8A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1" y="4031917"/>
            <a:ext cx="968708" cy="968708"/>
          </a:xfrm>
          <a:prstGeom prst="rect">
            <a:avLst/>
          </a:prstGeom>
        </p:spPr>
      </p:pic>
      <p:pic>
        <p:nvPicPr>
          <p:cNvPr id="10" name="그림 9" descr="텍스트, 라이터이(가) 표시된 사진&#10;&#10;자동 생성된 설명">
            <a:extLst>
              <a:ext uri="{FF2B5EF4-FFF2-40B4-BE49-F238E27FC236}">
                <a16:creationId xmlns:a16="http://schemas.microsoft.com/office/drawing/2014/main" id="{EDB8D782-26D3-41BF-AFB7-9C6DD5937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9" y="4031917"/>
            <a:ext cx="968708" cy="968708"/>
          </a:xfrm>
          <a:prstGeom prst="rect">
            <a:avLst/>
          </a:prstGeom>
        </p:spPr>
      </p:pic>
      <p:pic>
        <p:nvPicPr>
          <p:cNvPr id="13" name="그림 12" descr="빨간색이(가) 표시된 사진&#10;&#10;자동 생성된 설명">
            <a:extLst>
              <a:ext uri="{FF2B5EF4-FFF2-40B4-BE49-F238E27FC236}">
                <a16:creationId xmlns:a16="http://schemas.microsoft.com/office/drawing/2014/main" id="{B52E2E20-773B-42D4-AFB2-7AFBE2CB6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8" y="4031918"/>
            <a:ext cx="968708" cy="96870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30A561B-320E-448D-9CED-0174383EE92F}"/>
              </a:ext>
            </a:extLst>
          </p:cNvPr>
          <p:cNvGrpSpPr/>
          <p:nvPr/>
        </p:nvGrpSpPr>
        <p:grpSpPr>
          <a:xfrm>
            <a:off x="387349" y="5426715"/>
            <a:ext cx="3065724" cy="850260"/>
            <a:chOff x="10021120" y="4031917"/>
            <a:chExt cx="2112168" cy="585797"/>
          </a:xfrm>
        </p:grpSpPr>
        <p:pic>
          <p:nvPicPr>
            <p:cNvPr id="18" name="그림 17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5465C831-18D4-45E4-88CD-698B6F84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1120" y="4031917"/>
              <a:ext cx="1056084" cy="585797"/>
            </a:xfrm>
            <a:prstGeom prst="rect">
              <a:avLst/>
            </a:prstGeom>
          </p:spPr>
        </p:pic>
        <p:pic>
          <p:nvPicPr>
            <p:cNvPr id="20" name="그림 19" descr="슬라이스, 어두운이(가) 표시된 사진&#10;&#10;자동 생성된 설명">
              <a:extLst>
                <a:ext uri="{FF2B5EF4-FFF2-40B4-BE49-F238E27FC236}">
                  <a16:creationId xmlns:a16="http://schemas.microsoft.com/office/drawing/2014/main" id="{2C100352-FC90-4AB2-8041-B256F85F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204" y="4031917"/>
              <a:ext cx="1056084" cy="585797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A9E3CB4-2712-4933-AA1C-735875178C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35" y="4031917"/>
            <a:ext cx="2298020" cy="2139114"/>
          </a:xfrm>
          <a:prstGeom prst="rect">
            <a:avLst/>
          </a:prstGeom>
        </p:spPr>
      </p:pic>
      <p:sp>
        <p:nvSpPr>
          <p:cNvPr id="15" name="직사각형 14">
            <a:hlinkClick r:id="rId11" action="ppaction://hlinksldjump"/>
            <a:extLst>
              <a:ext uri="{FF2B5EF4-FFF2-40B4-BE49-F238E27FC236}">
                <a16:creationId xmlns:a16="http://schemas.microsoft.com/office/drawing/2014/main" id="{0A9D05A2-7137-4DD8-9DB0-CB532245D42E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114773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B06F22-938A-46BA-B2FD-32DBB5B5FFBE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인게임</a:t>
            </a:r>
            <a:r>
              <a:rPr lang="en-US" altLang="ko-KR" sz="2400" b="1" dirty="0"/>
              <a:t> - </a:t>
            </a:r>
            <a:r>
              <a:rPr lang="ko-KR" altLang="en-US" sz="2400" b="1" dirty="0"/>
              <a:t>스텟창 설명 및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65E28-6D41-4551-ADFD-127E021DBB80}"/>
              </a:ext>
            </a:extLst>
          </p:cNvPr>
          <p:cNvSpPr txBox="1"/>
          <p:nvPr/>
        </p:nvSpPr>
        <p:spPr>
          <a:xfrm>
            <a:off x="1934843" y="5851969"/>
            <a:ext cx="83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ko-KR" altLang="en-US" b="1" dirty="0"/>
              <a:t>강화를 통해 상승한 능력치를 </a:t>
            </a:r>
            <a:r>
              <a:rPr lang="en-US" altLang="ko-KR" b="1" dirty="0"/>
              <a:t>TAB </a:t>
            </a:r>
            <a:r>
              <a:rPr lang="ko-KR" altLang="en-US" b="1" dirty="0"/>
              <a:t>키를 통해 확인할 수 있는 스텟창 </a:t>
            </a:r>
            <a:endParaRPr lang="en-US" altLang="ko-KR" b="1" dirty="0"/>
          </a:p>
        </p:txBody>
      </p:sp>
      <p:pic>
        <p:nvPicPr>
          <p:cNvPr id="9" name="그림 8" descr="텍스트, 녹색, 컴퓨터, 프로젝터이(가) 표시된 사진&#10;&#10;자동 생성된 설명">
            <a:extLst>
              <a:ext uri="{FF2B5EF4-FFF2-40B4-BE49-F238E27FC236}">
                <a16:creationId xmlns:a16="http://schemas.microsoft.com/office/drawing/2014/main" id="{4A612F8F-E9A8-4F7D-AEBE-76DF7A724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3" y="1088350"/>
            <a:ext cx="8322311" cy="4681300"/>
          </a:xfrm>
          <a:prstGeom prst="rect">
            <a:avLst/>
          </a:prstGeom>
        </p:spPr>
      </p:pic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32D82B09-E7CD-49D7-B7CE-531EF23E27CC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40449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0EBF9B1-0AFC-4980-8A43-36DB839AB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2192972"/>
            <a:ext cx="6804026" cy="3888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</a:t>
            </a:r>
            <a:r>
              <a:rPr lang="en-US" altLang="ko-KR" sz="2400" b="1" dirty="0">
                <a:latin typeface="+mj-lt"/>
              </a:rPr>
              <a:t> - </a:t>
            </a:r>
            <a:r>
              <a:rPr lang="ko-KR" altLang="en-US" sz="2400" b="1" dirty="0">
                <a:latin typeface="+mj-lt"/>
              </a:rPr>
              <a:t>스텟창 목업 사이즈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3D76C2-FFB3-4A13-A6B1-C250CF1E9A25}"/>
              </a:ext>
            </a:extLst>
          </p:cNvPr>
          <p:cNvGrpSpPr/>
          <p:nvPr/>
        </p:nvGrpSpPr>
        <p:grpSpPr>
          <a:xfrm>
            <a:off x="393698" y="1887000"/>
            <a:ext cx="11417302" cy="4193988"/>
            <a:chOff x="387349" y="1726980"/>
            <a:chExt cx="11417302" cy="41939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399E7BD-997B-4577-B64F-02C926EA2BCE}"/>
                </a:ext>
              </a:extLst>
            </p:cNvPr>
            <p:cNvGrpSpPr/>
            <p:nvPr/>
          </p:nvGrpSpPr>
          <p:grpSpPr>
            <a:xfrm>
              <a:off x="387349" y="1726980"/>
              <a:ext cx="5505452" cy="1901850"/>
              <a:chOff x="387349" y="1726980"/>
              <a:chExt cx="5505452" cy="190185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DE236-3AE5-471A-97E8-E87182AC164B}"/>
                  </a:ext>
                </a:extLst>
              </p:cNvPr>
              <p:cNvSpPr txBox="1"/>
              <p:nvPr/>
            </p:nvSpPr>
            <p:spPr>
              <a:xfrm>
                <a:off x="387349" y="1726980"/>
                <a:ext cx="2765426" cy="307777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전체 스텟창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사이즈</a:t>
                </a:r>
                <a:r>
                  <a:rPr lang="en-US" altLang="ko-KR" sz="1400" b="1" dirty="0"/>
                  <a:t> : 1050*600</a:t>
                </a:r>
                <a:endParaRPr lang="ko-KR" altLang="en-US" sz="14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BD84D7-FC32-4463-A5EE-9260701B46C7}"/>
                  </a:ext>
                </a:extLst>
              </p:cNvPr>
              <p:cNvSpPr txBox="1"/>
              <p:nvPr/>
            </p:nvSpPr>
            <p:spPr>
              <a:xfrm>
                <a:off x="4192588" y="2055713"/>
                <a:ext cx="1700213" cy="261610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강화항목 박스 </a:t>
                </a:r>
                <a:r>
                  <a:rPr lang="en-US" altLang="ko-KR" sz="1050" b="1" dirty="0"/>
                  <a:t>: 330*100</a:t>
                </a:r>
                <a:endParaRPr lang="ko-KR" altLang="en-US" sz="105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FFFB0-C3CD-4C50-8F5A-120B0652C740}"/>
                  </a:ext>
                </a:extLst>
              </p:cNvPr>
              <p:cNvSpPr txBox="1"/>
              <p:nvPr/>
            </p:nvSpPr>
            <p:spPr>
              <a:xfrm>
                <a:off x="2580799" y="3213332"/>
                <a:ext cx="2417127" cy="415498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트로피</a:t>
                </a:r>
                <a:r>
                  <a:rPr lang="en-US" altLang="ko-KR" sz="1050" b="1" dirty="0"/>
                  <a:t> </a:t>
                </a:r>
                <a:r>
                  <a:rPr lang="ko-KR" altLang="en-US" sz="1050" b="1" dirty="0"/>
                  <a:t>들어가는 박스 크기</a:t>
                </a:r>
                <a:r>
                  <a:rPr lang="en-US" altLang="ko-KR" sz="1050" b="1" dirty="0"/>
                  <a:t>: 420*540</a:t>
                </a:r>
              </a:p>
              <a:p>
                <a:pPr algn="ctr"/>
                <a:r>
                  <a:rPr lang="en-US" altLang="ko-KR" sz="1050" b="1" dirty="0"/>
                  <a:t>(</a:t>
                </a:r>
                <a:r>
                  <a:rPr lang="ko-KR" altLang="en-US" sz="1050" b="1" dirty="0"/>
                  <a:t>스텟창 가운데 배치</a:t>
                </a:r>
                <a:r>
                  <a:rPr lang="en-US" altLang="ko-KR" sz="1050" b="1" dirty="0"/>
                  <a:t>)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D68C1F-B6EB-45FA-9624-ADCA15162E90}"/>
                </a:ext>
              </a:extLst>
            </p:cNvPr>
            <p:cNvGrpSpPr/>
            <p:nvPr/>
          </p:nvGrpSpPr>
          <p:grpSpPr>
            <a:xfrm>
              <a:off x="7543961" y="2055713"/>
              <a:ext cx="4260690" cy="3865255"/>
              <a:chOff x="7366160" y="2055713"/>
              <a:chExt cx="4260690" cy="386525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916B2EA-370D-402F-B4AD-FD2A4C96DD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99" r="359" b="2200"/>
              <a:stretch/>
            </p:blipFill>
            <p:spPr>
              <a:xfrm>
                <a:off x="7815267" y="2563544"/>
                <a:ext cx="3084508" cy="89890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D3ABE4-D560-4E67-80B0-361636E59289}"/>
                  </a:ext>
                </a:extLst>
              </p:cNvPr>
              <p:cNvSpPr txBox="1"/>
              <p:nvPr/>
            </p:nvSpPr>
            <p:spPr>
              <a:xfrm>
                <a:off x="7366161" y="3862498"/>
                <a:ext cx="1738308" cy="253916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아이콘 작업 박스 </a:t>
                </a:r>
                <a:r>
                  <a:rPr lang="en-US" altLang="ko-KR" sz="1050" b="1" dirty="0"/>
                  <a:t>: 80*80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092199D9-2A88-45FA-A4C5-FF1A76C68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5315" y="3290998"/>
                <a:ext cx="0" cy="571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8D441A-7DCB-4CF5-A894-8942E23A9047}"/>
                  </a:ext>
                </a:extLst>
              </p:cNvPr>
              <p:cNvSpPr txBox="1"/>
              <p:nvPr/>
            </p:nvSpPr>
            <p:spPr>
              <a:xfrm>
                <a:off x="8235315" y="2055713"/>
                <a:ext cx="1940399" cy="253916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강화항목 작업 박스 </a:t>
                </a:r>
                <a:r>
                  <a:rPr lang="en-US" altLang="ko-KR" sz="1050" b="1" dirty="0"/>
                  <a:t>: 210*35</a:t>
                </a: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CCBC4091-5510-440D-87EF-FF51E587B7F7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9205515" y="2309629"/>
                <a:ext cx="0" cy="4193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34051FE-3D12-41C8-B21C-5BAD4953A424}"/>
                  </a:ext>
                </a:extLst>
              </p:cNvPr>
              <p:cNvSpPr txBox="1"/>
              <p:nvPr/>
            </p:nvSpPr>
            <p:spPr>
              <a:xfrm>
                <a:off x="9636438" y="3862498"/>
                <a:ext cx="1990412" cy="415498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강화 진행도 작업박스 </a:t>
                </a:r>
                <a:r>
                  <a:rPr lang="en-US" altLang="ko-KR" sz="1050" b="1" dirty="0"/>
                  <a:t>: 30*30</a:t>
                </a:r>
              </a:p>
              <a:p>
                <a:pPr algn="ctr"/>
                <a:r>
                  <a:rPr lang="en-US" altLang="ko-KR" sz="1050" b="1" dirty="0"/>
                  <a:t>(</a:t>
                </a:r>
                <a:r>
                  <a:rPr lang="ko-KR" altLang="en-US" sz="1050" b="1" dirty="0"/>
                  <a:t>진행 전</a:t>
                </a:r>
                <a:r>
                  <a:rPr lang="en-US" altLang="ko-KR" sz="1050" b="1" dirty="0"/>
                  <a:t>, </a:t>
                </a:r>
                <a:r>
                  <a:rPr lang="ko-KR" altLang="en-US" sz="1050" b="1" dirty="0"/>
                  <a:t>후 둘 다</a:t>
                </a:r>
                <a:r>
                  <a:rPr lang="en-US" altLang="ko-KR" sz="1050" b="1" dirty="0"/>
                  <a:t>)</a:t>
                </a: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9E359AA-D883-42C2-BAD6-47B0A94E5874}"/>
                  </a:ext>
                </a:extLst>
              </p:cNvPr>
              <p:cNvCxnSpPr>
                <a:cxnSpLocks/>
                <a:endCxn id="29" idx="0"/>
              </p:cNvCxnSpPr>
              <p:nvPr/>
            </p:nvCxnSpPr>
            <p:spPr>
              <a:xfrm>
                <a:off x="10631644" y="3290998"/>
                <a:ext cx="0" cy="571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BE092E-8A1E-486A-AE79-5C27A32CD202}"/>
                  </a:ext>
                </a:extLst>
              </p:cNvPr>
              <p:cNvSpPr txBox="1"/>
              <p:nvPr/>
            </p:nvSpPr>
            <p:spPr>
              <a:xfrm>
                <a:off x="7366160" y="4370992"/>
                <a:ext cx="4260689" cy="15499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/>
                  <a:t>*</a:t>
                </a:r>
                <a:r>
                  <a:rPr lang="ko-KR" altLang="en-US" sz="1200" b="1" dirty="0"/>
                  <a:t>강화항목 텍스트 및 아이콘 리스트</a:t>
                </a:r>
                <a:endParaRPr lang="en-US" altLang="ko-KR" sz="12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/>
                  <a:t>1.</a:t>
                </a:r>
                <a:r>
                  <a:rPr lang="ko-KR" altLang="en-US" sz="1050" b="1" dirty="0"/>
                  <a:t> 공격력</a:t>
                </a:r>
                <a:endParaRPr lang="en-US" altLang="ko-KR" sz="105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/>
                  <a:t>2. </a:t>
                </a:r>
                <a:r>
                  <a:rPr lang="ko-KR" altLang="en-US" sz="1050" b="1" dirty="0"/>
                  <a:t>공격속도</a:t>
                </a:r>
                <a:endParaRPr lang="en-US" altLang="ko-KR" sz="105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/>
                  <a:t>3. </a:t>
                </a:r>
                <a:r>
                  <a:rPr lang="ko-KR" altLang="en-US" sz="1050" b="1" dirty="0"/>
                  <a:t>공격 사거리</a:t>
                </a:r>
                <a:endParaRPr lang="en-US" altLang="ko-KR" sz="105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/>
                  <a:t>4. </a:t>
                </a:r>
                <a:r>
                  <a:rPr lang="ko-KR" altLang="en-US" sz="1050" b="1" dirty="0"/>
                  <a:t>오버로딩 지속시간</a:t>
                </a:r>
                <a:endParaRPr lang="en-US" altLang="ko-KR" sz="105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1" dirty="0"/>
                  <a:t>5. </a:t>
                </a:r>
                <a:r>
                  <a:rPr lang="ko-KR" altLang="en-US" sz="1050" b="1" dirty="0"/>
                  <a:t>발사체 개수</a:t>
                </a:r>
                <a:endParaRPr lang="en-US" altLang="ko-KR" sz="1050" b="1" dirty="0"/>
              </a:p>
            </p:txBody>
          </p:sp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63265-EBB1-4561-9946-90566DBE3257}"/>
              </a:ext>
            </a:extLst>
          </p:cNvPr>
          <p:cNvSpPr/>
          <p:nvPr/>
        </p:nvSpPr>
        <p:spPr>
          <a:xfrm>
            <a:off x="387349" y="944475"/>
            <a:ext cx="6308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명시된 사이즈는 작업판이며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약간의 사이즈는 임의로 변경하셔도 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직사각형 19">
            <a:hlinkClick r:id="rId4" action="ppaction://hlinksldjump"/>
            <a:extLst>
              <a:ext uri="{FF2B5EF4-FFF2-40B4-BE49-F238E27FC236}">
                <a16:creationId xmlns:a16="http://schemas.microsoft.com/office/drawing/2014/main" id="{397EF3D6-0026-42DF-BC0A-3B4940255F10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627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</a:t>
            </a:r>
            <a:r>
              <a:rPr lang="en-US" altLang="ko-KR" sz="2400" b="1" dirty="0">
                <a:latin typeface="+mj-lt"/>
              </a:rPr>
              <a:t> - </a:t>
            </a:r>
            <a:r>
              <a:rPr lang="ko-KR" altLang="en-US" sz="2400" b="1" dirty="0">
                <a:latin typeface="+mj-lt"/>
              </a:rPr>
              <a:t>스텟창 고려사항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73575A-4EFE-408B-ACFA-A48B4F6D3752}"/>
              </a:ext>
            </a:extLst>
          </p:cNvPr>
          <p:cNvGrpSpPr/>
          <p:nvPr/>
        </p:nvGrpSpPr>
        <p:grpSpPr>
          <a:xfrm>
            <a:off x="387349" y="3429000"/>
            <a:ext cx="3084508" cy="1683973"/>
            <a:chOff x="808086" y="4162559"/>
            <a:chExt cx="3084508" cy="16839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10A48F-93DF-485A-B280-A67C0275730C}"/>
                </a:ext>
              </a:extLst>
            </p:cNvPr>
            <p:cNvGrpSpPr/>
            <p:nvPr/>
          </p:nvGrpSpPr>
          <p:grpSpPr>
            <a:xfrm>
              <a:off x="808086" y="4162559"/>
              <a:ext cx="3084508" cy="1683973"/>
              <a:chOff x="387349" y="3342949"/>
              <a:chExt cx="3084508" cy="168397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105F92C-8A6D-470D-A520-58D4B2FC60CE}"/>
                  </a:ext>
                </a:extLst>
              </p:cNvPr>
              <p:cNvGrpSpPr/>
              <p:nvPr/>
            </p:nvGrpSpPr>
            <p:grpSpPr>
              <a:xfrm>
                <a:off x="387349" y="3342949"/>
                <a:ext cx="3084508" cy="1422123"/>
                <a:chOff x="387349" y="3879572"/>
                <a:chExt cx="3084508" cy="1422123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97B73C48-7097-4B53-BB04-DE6A577E325D}"/>
                    </a:ext>
                  </a:extLst>
                </p:cNvPr>
                <p:cNvSpPr/>
                <p:nvPr/>
              </p:nvSpPr>
              <p:spPr>
                <a:xfrm>
                  <a:off x="387349" y="3879572"/>
                  <a:ext cx="18473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altLang="ko-KR" sz="1400" b="1" dirty="0"/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BE47D899-1291-4B16-AE6C-23645BC72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99" r="359" b="2200"/>
                <a:stretch/>
              </p:blipFill>
              <p:spPr>
                <a:xfrm>
                  <a:off x="387349" y="4402792"/>
                  <a:ext cx="3084508" cy="898903"/>
                </a:xfrm>
                <a:prstGeom prst="rect">
                  <a:avLst/>
                </a:prstGeom>
              </p:spPr>
            </p:pic>
          </p:grp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C537B98-5FF1-456B-876E-545480E5BB9C}"/>
                  </a:ext>
                </a:extLst>
              </p:cNvPr>
              <p:cNvSpPr/>
              <p:nvPr/>
            </p:nvSpPr>
            <p:spPr>
              <a:xfrm>
                <a:off x="517526" y="3950494"/>
                <a:ext cx="742950" cy="738187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E67514-E439-43E6-A3E3-94B97E8FEC56}"/>
                  </a:ext>
                </a:extLst>
              </p:cNvPr>
              <p:cNvSpPr txBox="1"/>
              <p:nvPr/>
            </p:nvSpPr>
            <p:spPr>
              <a:xfrm>
                <a:off x="479714" y="4773006"/>
                <a:ext cx="2193927" cy="253916"/>
              </a:xfrm>
              <a:prstGeom prst="rect">
                <a:avLst/>
              </a:prstGeom>
              <a:solidFill>
                <a:srgbClr val="78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강화창에 아이콘 재활용하는 부분</a:t>
                </a:r>
                <a:endParaRPr lang="en-US" altLang="ko-KR" sz="1050" b="1" dirty="0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E5601A-A08C-4E59-9676-42F40EADF504}"/>
                </a:ext>
              </a:extLst>
            </p:cNvPr>
            <p:cNvSpPr/>
            <p:nvPr/>
          </p:nvSpPr>
          <p:spPr>
            <a:xfrm>
              <a:off x="900451" y="4385936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/>
                <a:t>3</a:t>
              </a:r>
              <a:r>
                <a:rPr lang="ko-KR" altLang="en-US" sz="1400" b="1" dirty="0"/>
                <a:t>번 예시그림</a:t>
              </a:r>
              <a:r>
                <a:rPr lang="en-US" altLang="ko-KR" sz="1400" b="1" dirty="0"/>
                <a:t>)</a:t>
              </a:r>
              <a:endParaRPr lang="ko-KR" altLang="en-US" sz="1400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50DE7C-8656-4D0E-BFC6-EF80955420BE}"/>
              </a:ext>
            </a:extLst>
          </p:cNvPr>
          <p:cNvSpPr/>
          <p:nvPr/>
        </p:nvSpPr>
        <p:spPr>
          <a:xfrm>
            <a:off x="387349" y="636698"/>
            <a:ext cx="8069000" cy="3201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목업에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명시된 사이즈는 작업판이며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약간의 사이즈는 임의로 변경하셔도 됩니다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스텟창의 경우 인게임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가 노출되기 때문에 어느정도 디자인 매치 고려해야 할거 같아요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스텟창 아이콘은 강화창에서 등장하는 아이콘에서 크기만 줄어들었기 때문에</a:t>
            </a:r>
            <a:r>
              <a:rPr lang="en-US" altLang="ko-KR" sz="1400" b="1" dirty="0"/>
              <a:t>  </a:t>
            </a:r>
          </a:p>
          <a:p>
            <a:pPr>
              <a:lnSpc>
                <a:spcPct val="300000"/>
              </a:lnSpc>
            </a:pPr>
            <a:r>
              <a:rPr lang="ko-KR" altLang="en-US" sz="1400" b="1" dirty="0"/>
              <a:t>   강화창에 아이콘 그린 후에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사이즈 맞춰서 넣으면 될 것 같아요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endParaRPr lang="en-US" altLang="ko-KR" sz="1400" b="1" dirty="0"/>
          </a:p>
        </p:txBody>
      </p:sp>
      <p:sp>
        <p:nvSpPr>
          <p:cNvPr id="15" name="직사각형 14">
            <a:hlinkClick r:id="rId3" action="ppaction://hlinksldjump"/>
            <a:extLst>
              <a:ext uri="{FF2B5EF4-FFF2-40B4-BE49-F238E27FC236}">
                <a16:creationId xmlns:a16="http://schemas.microsoft.com/office/drawing/2014/main" id="{B21D5C0B-BD33-4245-8DEE-975AB6955BEF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235720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465E28-6D41-4551-ADFD-127E021DBB80}"/>
              </a:ext>
            </a:extLst>
          </p:cNvPr>
          <p:cNvSpPr txBox="1"/>
          <p:nvPr/>
        </p:nvSpPr>
        <p:spPr>
          <a:xfrm>
            <a:off x="1934843" y="5851969"/>
            <a:ext cx="83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ko-KR" altLang="en-US" b="1" dirty="0"/>
              <a:t>체력</a:t>
            </a:r>
            <a:r>
              <a:rPr lang="en-US" altLang="ko-KR" b="1" dirty="0"/>
              <a:t>, </a:t>
            </a:r>
            <a:r>
              <a:rPr lang="ko-KR" altLang="en-US" b="1" dirty="0"/>
              <a:t>에너지</a:t>
            </a:r>
            <a:r>
              <a:rPr lang="en-US" altLang="ko-KR" b="1" dirty="0"/>
              <a:t>(</a:t>
            </a:r>
            <a:r>
              <a:rPr lang="ko-KR" altLang="en-US" b="1" dirty="0"/>
              <a:t>탄창</a:t>
            </a:r>
            <a:r>
              <a:rPr lang="en-US" altLang="ko-KR" b="1" dirty="0"/>
              <a:t>), </a:t>
            </a:r>
            <a:r>
              <a:rPr lang="ko-KR" altLang="en-US" b="1" dirty="0"/>
              <a:t>오버로딩 </a:t>
            </a:r>
            <a:r>
              <a:rPr lang="en-US" altLang="ko-KR" b="1" dirty="0"/>
              <a:t>UI</a:t>
            </a:r>
            <a:r>
              <a:rPr lang="ko-KR" altLang="en-US" b="1" dirty="0"/>
              <a:t>를 담고있다</a:t>
            </a:r>
            <a:r>
              <a:rPr lang="en-US" altLang="ko-KR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1412E-8C88-4B8D-BFFB-101288D976C2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인게임 </a:t>
            </a:r>
            <a:r>
              <a:rPr lang="en-US" altLang="ko-KR" sz="2400" b="1" dirty="0"/>
              <a:t>UI - </a:t>
            </a:r>
            <a:r>
              <a:rPr lang="ko-KR" altLang="en-US" sz="2400" b="1" dirty="0"/>
              <a:t>설명 및 예시</a:t>
            </a:r>
          </a:p>
        </p:txBody>
      </p:sp>
      <p:sp>
        <p:nvSpPr>
          <p:cNvPr id="5" name="직사각형 4">
            <a:hlinkClick r:id="rId2" action="ppaction://hlinksldjump"/>
            <a:extLst>
              <a:ext uri="{FF2B5EF4-FFF2-40B4-BE49-F238E27FC236}">
                <a16:creationId xmlns:a16="http://schemas.microsoft.com/office/drawing/2014/main" id="{586AAFE1-E37B-4254-9DAA-9BE3DA475988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  <p:pic>
        <p:nvPicPr>
          <p:cNvPr id="8" name="그림 7" descr="텍스트, 녹색, 옅은, 실외이(가) 표시된 사진&#10;&#10;자동 생성된 설명">
            <a:extLst>
              <a:ext uri="{FF2B5EF4-FFF2-40B4-BE49-F238E27FC236}">
                <a16:creationId xmlns:a16="http://schemas.microsoft.com/office/drawing/2014/main" id="{A9170D25-624B-48ED-9DFC-F27E3923F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3" y="1088350"/>
            <a:ext cx="8322310" cy="46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2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65539296-2AE9-4D68-8A08-993B6280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00" y="1561891"/>
            <a:ext cx="6808559" cy="1782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인게임 </a:t>
            </a:r>
            <a:r>
              <a:rPr lang="en-US" altLang="ko-KR" sz="2400" b="1" dirty="0"/>
              <a:t>UI - </a:t>
            </a:r>
            <a:r>
              <a:rPr lang="ko-KR" altLang="en-US" sz="2400" b="1" dirty="0"/>
              <a:t>목업 사이즈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63265-EBB1-4561-9946-90566DBE3257}"/>
              </a:ext>
            </a:extLst>
          </p:cNvPr>
          <p:cNvSpPr/>
          <p:nvPr/>
        </p:nvSpPr>
        <p:spPr>
          <a:xfrm>
            <a:off x="387349" y="944475"/>
            <a:ext cx="6308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명시된 사이즈는 작업판이며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약간의 사이즈는 임의로 변경하셔도 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D84D7-FC32-4463-A5EE-9260701B46C7}"/>
              </a:ext>
            </a:extLst>
          </p:cNvPr>
          <p:cNvSpPr txBox="1"/>
          <p:nvPr/>
        </p:nvSpPr>
        <p:spPr>
          <a:xfrm>
            <a:off x="2623774" y="3638229"/>
            <a:ext cx="1543160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체력아이콘 </a:t>
            </a:r>
            <a:r>
              <a:rPr lang="en-US" altLang="ko-KR" sz="1050" b="1" dirty="0"/>
              <a:t>: 40*40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E5C299E-FA20-4E44-BE73-31C5134D3AD7}"/>
              </a:ext>
            </a:extLst>
          </p:cNvPr>
          <p:cNvSpPr/>
          <p:nvPr/>
        </p:nvSpPr>
        <p:spPr>
          <a:xfrm>
            <a:off x="362499" y="4700571"/>
            <a:ext cx="6839747" cy="1439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10227BB-C02E-4B7A-8880-63E43F0E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8" y="4780083"/>
            <a:ext cx="1000125" cy="100012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210D95B-AD63-4761-A9CE-1724BAFB3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00" y="4795146"/>
            <a:ext cx="1000125" cy="1000125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0E5C8FAE-72C5-440A-9B95-49B7811C4E1C}"/>
              </a:ext>
            </a:extLst>
          </p:cNvPr>
          <p:cNvSpPr/>
          <p:nvPr/>
        </p:nvSpPr>
        <p:spPr>
          <a:xfrm>
            <a:off x="641697" y="5833345"/>
            <a:ext cx="9220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1. </a:t>
            </a:r>
            <a:r>
              <a:rPr lang="ko-KR" altLang="en-US" sz="1050" dirty="0"/>
              <a:t>빈 게이지</a:t>
            </a:r>
            <a:endParaRPr lang="en-US" altLang="ko-KR" sz="105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B2C7FB-A137-443A-83B5-C2C7FCE0C412}"/>
              </a:ext>
            </a:extLst>
          </p:cNvPr>
          <p:cNvSpPr/>
          <p:nvPr/>
        </p:nvSpPr>
        <p:spPr>
          <a:xfrm>
            <a:off x="2232290" y="5833345"/>
            <a:ext cx="13260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2. </a:t>
            </a:r>
            <a:r>
              <a:rPr lang="ko-KR" altLang="en-US" sz="1050" dirty="0"/>
              <a:t>차오르는 게이지</a:t>
            </a:r>
            <a:endParaRPr lang="en-US" altLang="ko-KR" sz="105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86A313A-96AB-4D43-B567-40EB4DEFD47B}"/>
              </a:ext>
            </a:extLst>
          </p:cNvPr>
          <p:cNvSpPr/>
          <p:nvPr/>
        </p:nvSpPr>
        <p:spPr>
          <a:xfrm>
            <a:off x="4092187" y="5833345"/>
            <a:ext cx="11913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3. </a:t>
            </a:r>
            <a:r>
              <a:rPr lang="ko-KR" altLang="en-US" sz="1050" dirty="0"/>
              <a:t>게이지 테두리</a:t>
            </a:r>
            <a:endParaRPr lang="en-US" altLang="ko-KR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D3ABE4-D560-4E67-80B0-361636E59289}"/>
              </a:ext>
            </a:extLst>
          </p:cNvPr>
          <p:cNvSpPr txBox="1"/>
          <p:nvPr/>
        </p:nvSpPr>
        <p:spPr>
          <a:xfrm>
            <a:off x="387348" y="4446655"/>
            <a:ext cx="3779586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오버로딩 게이지 </a:t>
            </a:r>
            <a:r>
              <a:rPr lang="en-US" altLang="ko-KR" sz="1050" b="1" dirty="0"/>
              <a:t>3</a:t>
            </a:r>
            <a:r>
              <a:rPr lang="ko-KR" altLang="en-US" sz="1050" b="1" dirty="0"/>
              <a:t>개 </a:t>
            </a:r>
            <a:r>
              <a:rPr lang="en-US" altLang="ko-KR" sz="1050" b="1" dirty="0"/>
              <a:t>: 110*110 (</a:t>
            </a:r>
            <a:r>
              <a:rPr lang="ko-KR" altLang="en-US" sz="1050" b="1" dirty="0"/>
              <a:t>레이어 오름차순 정렬</a:t>
            </a:r>
            <a:r>
              <a:rPr lang="en-US" altLang="ko-KR" sz="1050" b="1" dirty="0"/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2199D9-2A88-45FA-A4C5-FF1A76C68DE7}"/>
              </a:ext>
            </a:extLst>
          </p:cNvPr>
          <p:cNvCxnSpPr>
            <a:cxnSpLocks/>
          </p:cNvCxnSpPr>
          <p:nvPr/>
        </p:nvCxnSpPr>
        <p:spPr>
          <a:xfrm>
            <a:off x="1345923" y="2997200"/>
            <a:ext cx="0" cy="14494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CBF7808-DEDF-4802-BC5A-FF5AA4AFFBC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395354" y="2795298"/>
            <a:ext cx="0" cy="8429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D1A95EE-EE01-4068-BDEA-F7E05CAED4B4}"/>
              </a:ext>
            </a:extLst>
          </p:cNvPr>
          <p:cNvCxnSpPr>
            <a:cxnSpLocks/>
          </p:cNvCxnSpPr>
          <p:nvPr/>
        </p:nvCxnSpPr>
        <p:spPr>
          <a:xfrm>
            <a:off x="6695486" y="2020865"/>
            <a:ext cx="886414" cy="1113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0183BB78-A80F-41BA-B11F-3D0603C1B85E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4767263" y="5223353"/>
            <a:ext cx="725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6D34F73-97D2-47AF-9D76-544A71FD0036}"/>
              </a:ext>
            </a:extLst>
          </p:cNvPr>
          <p:cNvSpPr txBox="1"/>
          <p:nvPr/>
        </p:nvSpPr>
        <p:spPr>
          <a:xfrm>
            <a:off x="5492343" y="5015604"/>
            <a:ext cx="1511734" cy="415498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내부는 뚫려 있음</a:t>
            </a:r>
            <a:endParaRPr lang="en-US" altLang="ko-KR" sz="1050" b="1" dirty="0"/>
          </a:p>
          <a:p>
            <a:pPr algn="ctr"/>
            <a:r>
              <a:rPr lang="en-US" altLang="ko-KR" sz="1050" b="1" dirty="0"/>
              <a:t>(72*72)</a:t>
            </a:r>
            <a:endParaRPr lang="ko-KR" altLang="en-US" sz="105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0E245C-D2B6-4909-BACC-28228B94E9DE}"/>
              </a:ext>
            </a:extLst>
          </p:cNvPr>
          <p:cNvSpPr txBox="1"/>
          <p:nvPr/>
        </p:nvSpPr>
        <p:spPr>
          <a:xfrm>
            <a:off x="7599278" y="1560029"/>
            <a:ext cx="2408321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에너지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탄창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게이지 </a:t>
            </a:r>
            <a:r>
              <a:rPr lang="en-US" altLang="ko-KR" sz="1050" b="1" dirty="0"/>
              <a:t>3</a:t>
            </a:r>
            <a:r>
              <a:rPr lang="ko-KR" altLang="en-US" sz="1050" b="1" dirty="0"/>
              <a:t>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654779D-E611-484E-8CB5-D87058DAEF55}"/>
              </a:ext>
            </a:extLst>
          </p:cNvPr>
          <p:cNvSpPr/>
          <p:nvPr/>
        </p:nvSpPr>
        <p:spPr>
          <a:xfrm>
            <a:off x="7602979" y="1811316"/>
            <a:ext cx="4195317" cy="2884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9AC10F2-75D5-4D00-BD4E-B29ECA464308}"/>
              </a:ext>
            </a:extLst>
          </p:cNvPr>
          <p:cNvGrpSpPr/>
          <p:nvPr/>
        </p:nvGrpSpPr>
        <p:grpSpPr>
          <a:xfrm>
            <a:off x="7801987" y="2030375"/>
            <a:ext cx="3797300" cy="2471505"/>
            <a:chOff x="7801987" y="2042623"/>
            <a:chExt cx="3797300" cy="2471505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D099F820-A7CF-4B01-9C7E-6FD0A9F6F767}"/>
                </a:ext>
              </a:extLst>
            </p:cNvPr>
            <p:cNvGrpSpPr/>
            <p:nvPr/>
          </p:nvGrpSpPr>
          <p:grpSpPr>
            <a:xfrm>
              <a:off x="7801987" y="2042623"/>
              <a:ext cx="3797300" cy="677433"/>
              <a:chOff x="7801987" y="2429707"/>
              <a:chExt cx="3797300" cy="677433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3791A0C2-D156-4C08-9080-5E135012F171}"/>
                  </a:ext>
                </a:extLst>
              </p:cNvPr>
              <p:cNvSpPr/>
              <p:nvPr/>
            </p:nvSpPr>
            <p:spPr>
              <a:xfrm>
                <a:off x="8129634" y="2688040"/>
                <a:ext cx="3469653" cy="4191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25A8C03-E266-4856-998C-BE74483118BE}"/>
                  </a:ext>
                </a:extLst>
              </p:cNvPr>
              <p:cNvSpPr/>
              <p:nvPr/>
            </p:nvSpPr>
            <p:spPr>
              <a:xfrm>
                <a:off x="7801987" y="2429707"/>
                <a:ext cx="318869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/>
                  <a:t>1. </a:t>
                </a:r>
                <a:r>
                  <a:rPr lang="ko-KR" altLang="en-US" sz="1050" dirty="0"/>
                  <a:t>순행 시 적용되는 에너지</a:t>
                </a:r>
                <a:r>
                  <a:rPr lang="en-US" altLang="ko-KR" sz="1050" dirty="0"/>
                  <a:t>(</a:t>
                </a:r>
                <a:r>
                  <a:rPr lang="ko-KR" altLang="en-US" sz="1050" dirty="0"/>
                  <a:t>탄창</a:t>
                </a:r>
                <a:r>
                  <a:rPr lang="en-US" altLang="ko-KR" sz="1050" dirty="0"/>
                  <a:t>) </a:t>
                </a:r>
                <a:r>
                  <a:rPr lang="ko-KR" altLang="en-US" sz="1050" dirty="0"/>
                  <a:t>게이지</a:t>
                </a:r>
                <a:r>
                  <a:rPr lang="en-US" altLang="ko-KR" sz="1050" dirty="0"/>
                  <a:t> (385*35)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F26A34C-85F2-47C0-8A7D-65156FECDAAB}"/>
                </a:ext>
              </a:extLst>
            </p:cNvPr>
            <p:cNvGrpSpPr/>
            <p:nvPr/>
          </p:nvGrpSpPr>
          <p:grpSpPr>
            <a:xfrm>
              <a:off x="7801987" y="2945391"/>
              <a:ext cx="3797300" cy="671701"/>
              <a:chOff x="7801987" y="3335629"/>
              <a:chExt cx="3797300" cy="671701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1D4E8A08-4BAE-4C29-91C0-8C430F46D360}"/>
                  </a:ext>
                </a:extLst>
              </p:cNvPr>
              <p:cNvSpPr/>
              <p:nvPr/>
            </p:nvSpPr>
            <p:spPr>
              <a:xfrm>
                <a:off x="8129635" y="3588230"/>
                <a:ext cx="3469652" cy="4191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9FEC2081-8BB5-4EFB-A369-96750A7DDA19}"/>
                  </a:ext>
                </a:extLst>
              </p:cNvPr>
              <p:cNvSpPr/>
              <p:nvPr/>
            </p:nvSpPr>
            <p:spPr>
              <a:xfrm>
                <a:off x="7801987" y="3335629"/>
                <a:ext cx="3188693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/>
                  <a:t>2. </a:t>
                </a:r>
                <a:r>
                  <a:rPr lang="ko-KR" altLang="en-US" sz="1050" dirty="0"/>
                  <a:t>역행 시 적용되는 에너지</a:t>
                </a:r>
                <a:r>
                  <a:rPr lang="en-US" altLang="ko-KR" sz="1050" dirty="0"/>
                  <a:t>(</a:t>
                </a:r>
                <a:r>
                  <a:rPr lang="ko-KR" altLang="en-US" sz="1050" dirty="0"/>
                  <a:t>탄창</a:t>
                </a:r>
                <a:r>
                  <a:rPr lang="en-US" altLang="ko-KR" sz="1050" dirty="0"/>
                  <a:t>) </a:t>
                </a:r>
                <a:r>
                  <a:rPr lang="ko-KR" altLang="en-US" sz="1050" dirty="0"/>
                  <a:t>게이지 </a:t>
                </a:r>
                <a:r>
                  <a:rPr lang="en-US" altLang="ko-KR" sz="1050" dirty="0"/>
                  <a:t>(385*35)</a:t>
                </a: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BB32A4B-8966-4978-B654-F8212D5C2BCE}"/>
                </a:ext>
              </a:extLst>
            </p:cNvPr>
            <p:cNvGrpSpPr/>
            <p:nvPr/>
          </p:nvGrpSpPr>
          <p:grpSpPr>
            <a:xfrm>
              <a:off x="7801987" y="3841112"/>
              <a:ext cx="3797300" cy="673016"/>
              <a:chOff x="7801987" y="4342877"/>
              <a:chExt cx="3797300" cy="67301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3A5940F-E433-4391-AC27-3EFB9CBCE502}"/>
                  </a:ext>
                </a:extLst>
              </p:cNvPr>
              <p:cNvSpPr/>
              <p:nvPr/>
            </p:nvSpPr>
            <p:spPr>
              <a:xfrm>
                <a:off x="7801987" y="4596793"/>
                <a:ext cx="3797300" cy="4191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E6707EAA-9CA3-40CF-8F4C-1C53BE0C6172}"/>
                  </a:ext>
                </a:extLst>
              </p:cNvPr>
              <p:cNvSpPr/>
              <p:nvPr/>
            </p:nvSpPr>
            <p:spPr>
              <a:xfrm>
                <a:off x="7801987" y="4342877"/>
                <a:ext cx="152798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/>
                  <a:t>3. </a:t>
                </a:r>
                <a:r>
                  <a:rPr lang="ko-KR" altLang="en-US" sz="1050" dirty="0"/>
                  <a:t>빈 게이지</a:t>
                </a:r>
                <a:r>
                  <a:rPr lang="en-US" altLang="ko-KR" sz="1050" dirty="0"/>
                  <a:t> (450*45)</a:t>
                </a:r>
                <a:endParaRPr lang="ko-KR" altLang="en-US" sz="1050" dirty="0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DD84617-E534-48DB-8EFC-F2A8213B3007}"/>
              </a:ext>
            </a:extLst>
          </p:cNvPr>
          <p:cNvGrpSpPr/>
          <p:nvPr/>
        </p:nvGrpSpPr>
        <p:grpSpPr>
          <a:xfrm>
            <a:off x="7599278" y="4890935"/>
            <a:ext cx="4199018" cy="1249464"/>
            <a:chOff x="7599278" y="5214462"/>
            <a:chExt cx="4199018" cy="1249464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01A7150-359F-42AD-B464-B78EE4A7B322}"/>
                </a:ext>
              </a:extLst>
            </p:cNvPr>
            <p:cNvSpPr/>
            <p:nvPr/>
          </p:nvSpPr>
          <p:spPr>
            <a:xfrm>
              <a:off x="7602979" y="5431101"/>
              <a:ext cx="4195317" cy="1032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010E2AE3-279F-4B64-9533-7D950BF3C8F3}"/>
                </a:ext>
              </a:extLst>
            </p:cNvPr>
            <p:cNvGrpSpPr/>
            <p:nvPr/>
          </p:nvGrpSpPr>
          <p:grpSpPr>
            <a:xfrm>
              <a:off x="7801987" y="5598133"/>
              <a:ext cx="3801553" cy="419100"/>
              <a:chOff x="7797734" y="5541203"/>
              <a:chExt cx="3801553" cy="419100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1C303E9B-92CB-4EB1-929C-7C8F3A1C6CBF}"/>
                  </a:ext>
                </a:extLst>
              </p:cNvPr>
              <p:cNvSpPr/>
              <p:nvPr/>
            </p:nvSpPr>
            <p:spPr>
              <a:xfrm>
                <a:off x="7801987" y="5541203"/>
                <a:ext cx="3797300" cy="4191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FE530100-D56C-4A41-A230-4762D4CE112A}"/>
                  </a:ext>
                </a:extLst>
              </p:cNvPr>
              <p:cNvSpPr/>
              <p:nvPr/>
            </p:nvSpPr>
            <p:spPr>
              <a:xfrm>
                <a:off x="7797734" y="5541203"/>
                <a:ext cx="3081913" cy="4191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F989CDA-3D33-4556-A2D6-ED720037BD59}"/>
                </a:ext>
              </a:extLst>
            </p:cNvPr>
            <p:cNvSpPr txBox="1"/>
            <p:nvPr/>
          </p:nvSpPr>
          <p:spPr>
            <a:xfrm>
              <a:off x="7599278" y="5214462"/>
              <a:ext cx="1511735" cy="253916"/>
            </a:xfrm>
            <a:prstGeom prst="rect">
              <a:avLst/>
            </a:prstGeom>
            <a:solidFill>
              <a:srgbClr val="78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게이지 소모 예시</a:t>
              </a:r>
            </a:p>
          </p:txBody>
        </p:sp>
      </p:grpSp>
      <p:sp>
        <p:nvSpPr>
          <p:cNvPr id="130" name="화살표: 왼쪽 129">
            <a:extLst>
              <a:ext uri="{FF2B5EF4-FFF2-40B4-BE49-F238E27FC236}">
                <a16:creationId xmlns:a16="http://schemas.microsoft.com/office/drawing/2014/main" id="{7F36C407-6D9F-4320-BE6C-998B2AE44D9E}"/>
              </a:ext>
            </a:extLst>
          </p:cNvPr>
          <p:cNvSpPr/>
          <p:nvPr/>
        </p:nvSpPr>
        <p:spPr>
          <a:xfrm>
            <a:off x="7801987" y="5735925"/>
            <a:ext cx="3787355" cy="174420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1370CC18-8EC6-4B95-B9D0-2E2DDF4F9DE5}"/>
              </a:ext>
            </a:extLst>
          </p:cNvPr>
          <p:cNvSpPr/>
          <p:nvPr/>
        </p:nvSpPr>
        <p:spPr>
          <a:xfrm>
            <a:off x="9334026" y="5877399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소모방향</a:t>
            </a:r>
          </a:p>
        </p:txBody>
      </p:sp>
      <p:sp>
        <p:nvSpPr>
          <p:cNvPr id="39" name="직사각형 38">
            <a:hlinkClick r:id="rId5" action="ppaction://hlinksldjump"/>
            <a:extLst>
              <a:ext uri="{FF2B5EF4-FFF2-40B4-BE49-F238E27FC236}">
                <a16:creationId xmlns:a16="http://schemas.microsoft.com/office/drawing/2014/main" id="{408C5996-41F4-4BBA-A3EB-AA8EBF21C275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6DECA5-57D4-4D2F-B56A-1595AA4311BD}"/>
              </a:ext>
            </a:extLst>
          </p:cNvPr>
          <p:cNvSpPr/>
          <p:nvPr/>
        </p:nvSpPr>
        <p:spPr>
          <a:xfrm>
            <a:off x="2395228" y="4795145"/>
            <a:ext cx="1000125" cy="100012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9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</a:t>
            </a:r>
            <a:r>
              <a:rPr lang="en-US" altLang="ko-KR" sz="2400" b="1" dirty="0">
                <a:latin typeface="+mj-lt"/>
              </a:rPr>
              <a:t> UI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고려사항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50DE7C-8656-4D0E-BFC6-EF80955420BE}"/>
              </a:ext>
            </a:extLst>
          </p:cNvPr>
          <p:cNvSpPr/>
          <p:nvPr/>
        </p:nvSpPr>
        <p:spPr>
          <a:xfrm>
            <a:off x="387349" y="636698"/>
            <a:ext cx="11417302" cy="255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400" b="1" dirty="0"/>
              <a:t>1. </a:t>
            </a:r>
            <a:r>
              <a:rPr lang="ko-KR" altLang="en-US" sz="1400" b="1" dirty="0"/>
              <a:t>목업에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명시된 사이즈는 작업판이며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약간의 사이즈는 임의로 변경하셔도 됩니다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2. </a:t>
            </a:r>
            <a:r>
              <a:rPr lang="ko-KR" altLang="en-US" sz="1400" b="1" dirty="0"/>
              <a:t>인게임 </a:t>
            </a:r>
            <a:r>
              <a:rPr lang="en-US" altLang="ko-KR" sz="1400" b="1" dirty="0"/>
              <a:t>UI</a:t>
            </a:r>
            <a:r>
              <a:rPr lang="ko-KR" altLang="en-US" sz="1400" b="1" dirty="0"/>
              <a:t>는 스텟창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강화창과 함께 노출되기 때문에 어느정도 디자인 매치 고려해야 할거 같아요</a:t>
            </a:r>
            <a:r>
              <a:rPr lang="en-US" altLang="ko-KR" sz="1400" b="1" dirty="0"/>
              <a:t>.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3. </a:t>
            </a:r>
            <a:r>
              <a:rPr lang="ko-KR" altLang="en-US" sz="1400" b="1" dirty="0"/>
              <a:t>에너지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탄창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게이지 껍데기는 안에 게이지랑 동일한 크기인데 크기 늘려서 테두리 표현하고 싶으시면 디자인하여도 됩니다</a:t>
            </a:r>
            <a:r>
              <a:rPr lang="en-US" altLang="ko-KR" sz="1400" b="1" dirty="0"/>
              <a:t>!</a:t>
            </a:r>
          </a:p>
          <a:p>
            <a:pPr>
              <a:lnSpc>
                <a:spcPct val="300000"/>
              </a:lnSpc>
            </a:pPr>
            <a:r>
              <a:rPr lang="en-US" altLang="ko-KR" sz="1400" b="1" dirty="0"/>
              <a:t>4. </a:t>
            </a:r>
            <a:r>
              <a:rPr lang="ko-KR" altLang="en-US" sz="1400" b="1" dirty="0"/>
              <a:t>오버로딩과 탄환 게이지의 빈 게이지는 동일한 레이어에서 합쳐서 디자인 해주세요</a:t>
            </a:r>
            <a:r>
              <a:rPr lang="en-US" altLang="ko-KR" sz="1400" b="1" dirty="0"/>
              <a:t>!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sp>
        <p:nvSpPr>
          <p:cNvPr id="11" name="직사각형 10">
            <a:hlinkClick r:id="rId2" action="ppaction://hlinksldjump"/>
            <a:extLst>
              <a:ext uri="{FF2B5EF4-FFF2-40B4-BE49-F238E27FC236}">
                <a16:creationId xmlns:a16="http://schemas.microsoft.com/office/drawing/2014/main" id="{8D09B724-4E5B-4C48-8B8E-74BF4ABBE9F4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55621A-05A7-4225-8ADB-947C0F7D4C57}"/>
              </a:ext>
            </a:extLst>
          </p:cNvPr>
          <p:cNvGrpSpPr/>
          <p:nvPr/>
        </p:nvGrpSpPr>
        <p:grpSpPr>
          <a:xfrm>
            <a:off x="6440556" y="3935771"/>
            <a:ext cx="5019538" cy="1795410"/>
            <a:chOff x="1534348" y="3653614"/>
            <a:chExt cx="5019538" cy="17954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8DC6DF-B4D4-4D35-9C79-CD42A665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4348" y="3907530"/>
              <a:ext cx="5019538" cy="154149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643C20-01C6-4137-8401-670E744EBD12}"/>
                </a:ext>
              </a:extLst>
            </p:cNvPr>
            <p:cNvSpPr txBox="1"/>
            <p:nvPr/>
          </p:nvSpPr>
          <p:spPr>
            <a:xfrm>
              <a:off x="1534348" y="3653614"/>
              <a:ext cx="4068418" cy="253916"/>
            </a:xfrm>
            <a:prstGeom prst="rect">
              <a:avLst/>
            </a:prstGeom>
            <a:solidFill>
              <a:srgbClr val="78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참고</a:t>
              </a:r>
              <a:r>
                <a:rPr lang="en-US" altLang="ko-KR" sz="1050" b="1" dirty="0"/>
                <a:t>: </a:t>
              </a:r>
              <a:r>
                <a:rPr lang="ko-KR" altLang="en-US" sz="1050" b="1" dirty="0"/>
                <a:t>탄환 게이지 </a:t>
              </a:r>
              <a:r>
                <a:rPr lang="en-US" altLang="ko-KR" sz="1050" b="1" dirty="0"/>
                <a:t>- </a:t>
              </a:r>
              <a:r>
                <a:rPr lang="ko-KR" altLang="en-US" sz="1050" b="1" dirty="0"/>
                <a:t>빈 게이지 위치는 오버로딩 게이지의 중앙</a:t>
              </a:r>
              <a:endParaRPr lang="en-US" altLang="ko-KR" sz="105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39D82-EAE0-4891-8A28-F39826C8A24F}"/>
              </a:ext>
            </a:extLst>
          </p:cNvPr>
          <p:cNvGrpSpPr/>
          <p:nvPr/>
        </p:nvGrpSpPr>
        <p:grpSpPr>
          <a:xfrm>
            <a:off x="387349" y="3935771"/>
            <a:ext cx="5777950" cy="1785799"/>
            <a:chOff x="5830957" y="3935771"/>
            <a:chExt cx="5777950" cy="17857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185910-AA59-4E34-BA7C-EF4850D8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957" y="4184881"/>
              <a:ext cx="5777950" cy="15366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E2DA23-D020-4094-A217-396B4AE15942}"/>
                </a:ext>
              </a:extLst>
            </p:cNvPr>
            <p:cNvSpPr txBox="1"/>
            <p:nvPr/>
          </p:nvSpPr>
          <p:spPr>
            <a:xfrm>
              <a:off x="5830957" y="3935771"/>
              <a:ext cx="1971538" cy="253916"/>
            </a:xfrm>
            <a:prstGeom prst="rect">
              <a:avLst/>
            </a:prstGeom>
            <a:solidFill>
              <a:srgbClr val="78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레이어 합쳐서 디자인할 경우</a:t>
              </a:r>
              <a:endParaRPr lang="en-US" altLang="ko-KR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7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오버로딩 게이지 </a:t>
            </a:r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테두리 레퍼런스</a:t>
            </a:r>
            <a:r>
              <a:rPr lang="en-US" altLang="ko-KR" sz="2400" b="1" dirty="0">
                <a:latin typeface="+mj-lt"/>
              </a:rPr>
              <a:t> </a:t>
            </a:r>
            <a:endParaRPr lang="ko-KR" altLang="en-US" sz="2400" b="1" dirty="0"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C19A5F-807D-4715-9CB7-64A5FC8A8D31}"/>
              </a:ext>
            </a:extLst>
          </p:cNvPr>
          <p:cNvGrpSpPr/>
          <p:nvPr/>
        </p:nvGrpSpPr>
        <p:grpSpPr>
          <a:xfrm>
            <a:off x="1058536" y="1806549"/>
            <a:ext cx="10074927" cy="3244901"/>
            <a:chOff x="776134" y="1554044"/>
            <a:chExt cx="10074927" cy="32449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7F4DDE-4DCC-41D9-BD35-AF5A39F1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34" y="1554044"/>
              <a:ext cx="3174484" cy="317448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24F42BA-A23E-4764-887E-F520CEBA4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092" y="1579933"/>
              <a:ext cx="3174483" cy="317448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BB1E851-D415-44AA-808A-6D5249756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7" b="73996"/>
            <a:stretch/>
          </p:blipFill>
          <p:spPr>
            <a:xfrm>
              <a:off x="8261308" y="1579933"/>
              <a:ext cx="2589753" cy="3219012"/>
            </a:xfrm>
            <a:prstGeom prst="rect">
              <a:avLst/>
            </a:prstGeom>
          </p:spPr>
        </p:pic>
      </p:grpSp>
      <p:sp>
        <p:nvSpPr>
          <p:cNvPr id="13" name="직사각형 12">
            <a:hlinkClick r:id="rId5" action="ppaction://hlinksldjump"/>
            <a:extLst>
              <a:ext uri="{FF2B5EF4-FFF2-40B4-BE49-F238E27FC236}">
                <a16:creationId xmlns:a16="http://schemas.microsoft.com/office/drawing/2014/main" id="{6E2A4D62-E932-4F57-BE4F-09382C2F4781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17612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오버로딩 게이지 </a:t>
            </a:r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테두리 레퍼런스</a:t>
            </a:r>
            <a:r>
              <a:rPr lang="en-US" altLang="ko-KR" sz="2400" b="1" dirty="0">
                <a:latin typeface="+mj-lt"/>
              </a:rPr>
              <a:t> </a:t>
            </a:r>
            <a:endParaRPr lang="ko-KR" altLang="en-US" sz="2400" b="1" dirty="0"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47E61D-3BDD-4889-9CB8-48526FC31E10}"/>
              </a:ext>
            </a:extLst>
          </p:cNvPr>
          <p:cNvGrpSpPr/>
          <p:nvPr/>
        </p:nvGrpSpPr>
        <p:grpSpPr>
          <a:xfrm>
            <a:off x="876802" y="1819494"/>
            <a:ext cx="10438395" cy="3219011"/>
            <a:chOff x="1058536" y="1554044"/>
            <a:chExt cx="10438395" cy="321901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1B6D294-D838-419B-9416-7485B390D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15" b="55950"/>
            <a:stretch/>
          </p:blipFill>
          <p:spPr>
            <a:xfrm>
              <a:off x="1058536" y="1554044"/>
              <a:ext cx="3174483" cy="3219011"/>
            </a:xfrm>
            <a:prstGeom prst="rect">
              <a:avLst/>
            </a:prstGeom>
          </p:spPr>
        </p:pic>
        <p:pic>
          <p:nvPicPr>
            <p:cNvPr id="29" name="그림 28" descr="텍스트, 실외, 전자기기이(가) 표시된 사진&#10;&#10;자동 생성된 설명">
              <a:extLst>
                <a:ext uri="{FF2B5EF4-FFF2-40B4-BE49-F238E27FC236}">
                  <a16:creationId xmlns:a16="http://schemas.microsoft.com/office/drawing/2014/main" id="{B587CFD7-919F-48D6-8691-F2A7B3C3D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05" b="36452"/>
            <a:stretch/>
          </p:blipFill>
          <p:spPr>
            <a:xfrm>
              <a:off x="4690492" y="1579933"/>
              <a:ext cx="3174483" cy="3118416"/>
            </a:xfrm>
            <a:prstGeom prst="rect">
              <a:avLst/>
            </a:prstGeom>
          </p:spPr>
        </p:pic>
        <p:pic>
          <p:nvPicPr>
            <p:cNvPr id="3" name="그림 2" descr="텍스트, 전자기기, 콤팩트디스크이(가) 표시된 사진&#10;&#10;자동 생성된 설명">
              <a:extLst>
                <a:ext uri="{FF2B5EF4-FFF2-40B4-BE49-F238E27FC236}">
                  <a16:creationId xmlns:a16="http://schemas.microsoft.com/office/drawing/2014/main" id="{269983D2-1CD3-431D-AD7A-E848D7D52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6"/>
            <a:stretch/>
          </p:blipFill>
          <p:spPr>
            <a:xfrm>
              <a:off x="8322448" y="1579934"/>
              <a:ext cx="3174483" cy="3118416"/>
            </a:xfrm>
            <a:prstGeom prst="rect">
              <a:avLst/>
            </a:prstGeom>
          </p:spPr>
        </p:pic>
      </p:grpSp>
      <p:sp>
        <p:nvSpPr>
          <p:cNvPr id="8" name="직사각형 7">
            <a:hlinkClick r:id="rId5" action="ppaction://hlinksldjump"/>
            <a:extLst>
              <a:ext uri="{FF2B5EF4-FFF2-40B4-BE49-F238E27FC236}">
                <a16:creationId xmlns:a16="http://schemas.microsoft.com/office/drawing/2014/main" id="{60BBF8A4-2C6F-486C-B9E7-21F2191A97AF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244015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</a:t>
            </a:r>
            <a:r>
              <a:rPr lang="en-US" altLang="ko-KR" sz="2400" b="1" dirty="0">
                <a:latin typeface="+mj-lt"/>
              </a:rPr>
              <a:t> - </a:t>
            </a:r>
            <a:r>
              <a:rPr lang="ko-KR" altLang="en-US" sz="2400" b="1" dirty="0">
                <a:latin typeface="+mj-lt"/>
              </a:rPr>
              <a:t>체력 아이콘 레퍼런스</a:t>
            </a:r>
            <a:r>
              <a:rPr lang="en-US" altLang="ko-KR" sz="2400" b="1" dirty="0">
                <a:latin typeface="+mj-lt"/>
              </a:rPr>
              <a:t> </a:t>
            </a:r>
            <a:endParaRPr lang="ko-KR" altLang="en-US" sz="2400" b="1" dirty="0"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255AF9B-D190-4458-BAD2-7A4D4DAEC770}"/>
              </a:ext>
            </a:extLst>
          </p:cNvPr>
          <p:cNvGrpSpPr/>
          <p:nvPr/>
        </p:nvGrpSpPr>
        <p:grpSpPr>
          <a:xfrm>
            <a:off x="387349" y="3746583"/>
            <a:ext cx="6400800" cy="2052359"/>
            <a:chOff x="584200" y="3746583"/>
            <a:chExt cx="6400800" cy="205235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832B293-C972-4107-A2F2-1A1A7257F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8" t="4892" r="3191" b="18172"/>
            <a:stretch/>
          </p:blipFill>
          <p:spPr>
            <a:xfrm>
              <a:off x="584200" y="4000499"/>
              <a:ext cx="6400800" cy="146767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8E5E02-7740-4DA9-A3D0-9A1462E6F42F}"/>
                </a:ext>
              </a:extLst>
            </p:cNvPr>
            <p:cNvSpPr txBox="1"/>
            <p:nvPr/>
          </p:nvSpPr>
          <p:spPr>
            <a:xfrm>
              <a:off x="584200" y="3746583"/>
              <a:ext cx="1273812" cy="253916"/>
            </a:xfrm>
            <a:prstGeom prst="rect">
              <a:avLst/>
            </a:prstGeom>
            <a:solidFill>
              <a:srgbClr val="78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/>
                <a:t>추가사항</a:t>
              </a:r>
              <a:endParaRPr lang="en-US" altLang="ko-KR" sz="105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6464D45-FAB6-47F3-9C5E-428C721A4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924" y="4892732"/>
              <a:ext cx="386899" cy="41269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E27AE99-007C-44CC-B0DD-C191768E7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149" y="4892732"/>
              <a:ext cx="386899" cy="41269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BED81D6-53BE-44EC-8FBF-F5B07A9A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360" y="4892732"/>
              <a:ext cx="386899" cy="41269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3FA2518-204A-4491-91A5-7B83464D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585" y="4892732"/>
              <a:ext cx="386899" cy="4126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6D4327C-50ED-4D01-9512-C65829E92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491" y="4892732"/>
              <a:ext cx="386899" cy="41269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857C088-CCAD-4431-81FB-045FC681C8CD}"/>
                </a:ext>
              </a:extLst>
            </p:cNvPr>
            <p:cNvSpPr/>
            <p:nvPr/>
          </p:nvSpPr>
          <p:spPr>
            <a:xfrm>
              <a:off x="1943100" y="4578407"/>
              <a:ext cx="2952750" cy="41269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CC148AF-6660-44C4-9CC7-0BB2D3083C59}"/>
                </a:ext>
              </a:extLst>
            </p:cNvPr>
            <p:cNvSpPr/>
            <p:nvPr/>
          </p:nvSpPr>
          <p:spPr>
            <a:xfrm>
              <a:off x="584200" y="5462560"/>
              <a:ext cx="6400800" cy="3363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주황박스의 빈부분을 활용해서 탄창 게이지랑 체력이 연결된 디자인을 하면 어떨까요</a:t>
              </a:r>
              <a:r>
                <a:rPr lang="en-US" altLang="ko-KR" sz="1050" dirty="0">
                  <a:solidFill>
                    <a:schemeClr val="tx1"/>
                  </a:solidFill>
                </a:rPr>
                <a:t>?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814D-3673-4B2E-9894-C9728F15F0E4}"/>
              </a:ext>
            </a:extLst>
          </p:cNvPr>
          <p:cNvGrpSpPr/>
          <p:nvPr/>
        </p:nvGrpSpPr>
        <p:grpSpPr>
          <a:xfrm>
            <a:off x="387349" y="1389294"/>
            <a:ext cx="5270216" cy="1350778"/>
            <a:chOff x="387349" y="1552575"/>
            <a:chExt cx="5270216" cy="135077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44516E-145F-4A14-9C93-9E72AC11F2E8}"/>
                </a:ext>
              </a:extLst>
            </p:cNvPr>
            <p:cNvGrpSpPr/>
            <p:nvPr/>
          </p:nvGrpSpPr>
          <p:grpSpPr>
            <a:xfrm>
              <a:off x="387349" y="1552575"/>
              <a:ext cx="5270216" cy="812228"/>
              <a:chOff x="3297587" y="3694617"/>
              <a:chExt cx="6479673" cy="99862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684AC6A-0E12-494D-A063-26EE78FE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456" y="3694617"/>
                <a:ext cx="936210" cy="998625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4562E1E-E89C-42B4-9ACA-62DDFB09F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833" y="3694617"/>
                <a:ext cx="936210" cy="99862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E50A8EF-3292-4D4C-BC26-5A2C5C453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2079" y="3757032"/>
                <a:ext cx="811383" cy="87379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4F58642-4C5A-4247-ADE5-A08905920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5877" y="3757032"/>
                <a:ext cx="811383" cy="87379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1CCCCC8-1930-4794-946A-8D76E7CAE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210" y="3694617"/>
                <a:ext cx="936210" cy="9986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FF620FE-7253-4124-AD34-9B6BE2782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87" y="3694617"/>
                <a:ext cx="936210" cy="998625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226688A-3347-4655-96E4-298EBA0D93AB}"/>
                </a:ext>
              </a:extLst>
            </p:cNvPr>
            <p:cNvSpPr/>
            <p:nvPr/>
          </p:nvSpPr>
          <p:spPr>
            <a:xfrm>
              <a:off x="526421" y="2534021"/>
              <a:ext cx="4992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ko-KR" altLang="en-US" b="1" dirty="0"/>
                <a:t>스팀펑크 느낌을 살릴 수 있는 아이언 하트</a:t>
              </a:r>
              <a:r>
                <a:rPr lang="en-US" altLang="ko-KR" b="1" dirty="0"/>
                <a:t>?</a:t>
              </a:r>
            </a:p>
          </p:txBody>
        </p:sp>
      </p:grpSp>
      <p:sp>
        <p:nvSpPr>
          <p:cNvPr id="28" name="직사각형 27">
            <a:hlinkClick r:id="rId9" action="ppaction://hlinksldjump"/>
            <a:extLst>
              <a:ext uri="{FF2B5EF4-FFF2-40B4-BE49-F238E27FC236}">
                <a16:creationId xmlns:a16="http://schemas.microsoft.com/office/drawing/2014/main" id="{7317AA2E-959A-4341-8349-658B2B029964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200720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B06F22-938A-46BA-B2FD-32DBB5B5FFBE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인게임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강화창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65E28-6D41-4551-ADFD-127E021DBB80}"/>
              </a:ext>
            </a:extLst>
          </p:cNvPr>
          <p:cNvSpPr txBox="1"/>
          <p:nvPr/>
        </p:nvSpPr>
        <p:spPr>
          <a:xfrm>
            <a:off x="1934843" y="5851969"/>
            <a:ext cx="83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ko-KR" altLang="en-US" b="1" dirty="0"/>
              <a:t>게이트를 통해 다음 섹터로 넘어가기 전 등장하는 강화창</a:t>
            </a:r>
            <a:endParaRPr lang="en-US" altLang="ko-KR" b="1" dirty="0"/>
          </a:p>
        </p:txBody>
      </p:sp>
      <p:pic>
        <p:nvPicPr>
          <p:cNvPr id="9" name="그림 8" descr="텍스트, 녹색, 옅은, 조종판이(가) 표시된 사진&#10;&#10;자동 생성된 설명">
            <a:extLst>
              <a:ext uri="{FF2B5EF4-FFF2-40B4-BE49-F238E27FC236}">
                <a16:creationId xmlns:a16="http://schemas.microsoft.com/office/drawing/2014/main" id="{BC5B56E8-56C5-4884-91A7-AA3CD1FF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3" y="1088350"/>
            <a:ext cx="8322311" cy="4681300"/>
          </a:xfrm>
          <a:prstGeom prst="rect">
            <a:avLst/>
          </a:prstGeom>
        </p:spPr>
      </p:pic>
      <p:sp>
        <p:nvSpPr>
          <p:cNvPr id="5" name="직사각형 4">
            <a:hlinkClick r:id="rId3" action="ppaction://hlinksldjump"/>
            <a:extLst>
              <a:ext uri="{FF2B5EF4-FFF2-40B4-BE49-F238E27FC236}">
                <a16:creationId xmlns:a16="http://schemas.microsoft.com/office/drawing/2014/main" id="{750C20FA-4F29-4873-979E-04EC92879973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317707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C351052-40B8-494A-80FB-683266EF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2192973"/>
            <a:ext cx="6804025" cy="3888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B236E9-FA6A-4D27-AD9C-19B299CE4061}"/>
              </a:ext>
            </a:extLst>
          </p:cNvPr>
          <p:cNvSpPr txBox="1"/>
          <p:nvPr/>
        </p:nvSpPr>
        <p:spPr>
          <a:xfrm>
            <a:off x="387349" y="175033"/>
            <a:ext cx="1142365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인게임 </a:t>
            </a:r>
            <a:r>
              <a:rPr lang="en-US" altLang="ko-KR" sz="2400" b="1" dirty="0">
                <a:latin typeface="+mj-lt"/>
              </a:rPr>
              <a:t>- </a:t>
            </a:r>
            <a:r>
              <a:rPr lang="ko-KR" altLang="en-US" sz="2400" b="1" dirty="0">
                <a:latin typeface="+mj-lt"/>
              </a:rPr>
              <a:t>강화창 목업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DE236-3AE5-471A-97E8-E87182AC164B}"/>
              </a:ext>
            </a:extLst>
          </p:cNvPr>
          <p:cNvSpPr txBox="1"/>
          <p:nvPr/>
        </p:nvSpPr>
        <p:spPr>
          <a:xfrm>
            <a:off x="393697" y="1887000"/>
            <a:ext cx="4704395" cy="307777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전체 스텟창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사이즈</a:t>
            </a:r>
            <a:r>
              <a:rPr lang="en-US" altLang="ko-KR" sz="1400" b="1" dirty="0"/>
              <a:t> : 1050*600  (</a:t>
            </a:r>
            <a:r>
              <a:rPr lang="ko-KR" altLang="en-US" sz="1400" b="1" dirty="0"/>
              <a:t>스텟창 리소스 재활용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D84D7-FC32-4463-A5EE-9260701B46C7}"/>
              </a:ext>
            </a:extLst>
          </p:cNvPr>
          <p:cNvSpPr txBox="1"/>
          <p:nvPr/>
        </p:nvSpPr>
        <p:spPr>
          <a:xfrm>
            <a:off x="716701" y="2679346"/>
            <a:ext cx="1700213" cy="261610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/>
              <a:t>강화항목 박스 </a:t>
            </a:r>
            <a:r>
              <a:rPr lang="en-US" altLang="ko-KR" sz="1050" b="1" dirty="0"/>
              <a:t>: 330*100</a:t>
            </a:r>
            <a:endParaRPr lang="ko-KR" altLang="en-US" sz="105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D441A-7DCB-4CF5-A894-8942E23A9047}"/>
              </a:ext>
            </a:extLst>
          </p:cNvPr>
          <p:cNvSpPr txBox="1"/>
          <p:nvPr/>
        </p:nvSpPr>
        <p:spPr>
          <a:xfrm>
            <a:off x="9636812" y="2202650"/>
            <a:ext cx="1940399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강화 카드 </a:t>
            </a:r>
            <a:r>
              <a:rPr lang="en-US" altLang="ko-KR" sz="1050" b="1" dirty="0"/>
              <a:t>: 280*365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4051FE-3D12-41C8-B21C-5BAD4953A424}"/>
              </a:ext>
            </a:extLst>
          </p:cNvPr>
          <p:cNvSpPr txBox="1"/>
          <p:nvPr/>
        </p:nvSpPr>
        <p:spPr>
          <a:xfrm>
            <a:off x="9636812" y="3326589"/>
            <a:ext cx="1940399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강화 아이콘 </a:t>
            </a:r>
            <a:r>
              <a:rPr lang="en-US" altLang="ko-KR" sz="1050" b="1" dirty="0"/>
              <a:t>: 220*220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63265-EBB1-4561-9946-90566DBE3257}"/>
              </a:ext>
            </a:extLst>
          </p:cNvPr>
          <p:cNvSpPr/>
          <p:nvPr/>
        </p:nvSpPr>
        <p:spPr>
          <a:xfrm>
            <a:off x="387349" y="914335"/>
            <a:ext cx="6308137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명시된 사이즈는 작업판이며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약간의 사이즈는 임의로 변경하셔도 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폰트</a:t>
            </a:r>
            <a:r>
              <a:rPr lang="en-US" altLang="ko-KR" sz="1400" b="1" dirty="0">
                <a:solidFill>
                  <a:srgbClr val="FF0000"/>
                </a:solidFill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</a:rPr>
              <a:t>폰트 사이즈도 포함입니다</a:t>
            </a:r>
            <a:r>
              <a:rPr lang="en-US" altLang="ko-KR" sz="1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4E9C75B-DBDD-4763-9F88-98876B457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6" t="19842" r="5191" b="20328"/>
          <a:stretch/>
        </p:blipFill>
        <p:spPr>
          <a:xfrm>
            <a:off x="7520726" y="2215733"/>
            <a:ext cx="1793083" cy="232619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9E359AA-D883-42C2-BAD6-47B0A94E587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148763" y="3453547"/>
            <a:ext cx="488049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E0CC185-8B1F-46CE-B515-800019EBFB0E}"/>
              </a:ext>
            </a:extLst>
          </p:cNvPr>
          <p:cNvSpPr txBox="1"/>
          <p:nvPr/>
        </p:nvSpPr>
        <p:spPr>
          <a:xfrm>
            <a:off x="9636812" y="4126425"/>
            <a:ext cx="1940399" cy="415498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설명 박스 </a:t>
            </a:r>
            <a:r>
              <a:rPr lang="en-US" altLang="ko-KR" sz="1050" b="1" dirty="0"/>
              <a:t>: 220*37</a:t>
            </a:r>
          </a:p>
          <a:p>
            <a:r>
              <a:rPr lang="ko-KR" altLang="en-US" sz="1050" b="1" dirty="0"/>
              <a:t>적용 폰트 사이즈 </a:t>
            </a:r>
            <a:r>
              <a:rPr lang="en-US" altLang="ko-KR" sz="1050" b="1" dirty="0"/>
              <a:t>: 12pt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F0B000-D537-451D-B0A7-6FA59078504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148763" y="4334174"/>
            <a:ext cx="488049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7718B688-E4A0-4A8A-8EF3-BFA5A17FA1EF}"/>
              </a:ext>
            </a:extLst>
          </p:cNvPr>
          <p:cNvGraphicFramePr>
            <a:graphicFrameLocks noGrp="1"/>
          </p:cNvGraphicFramePr>
          <p:nvPr/>
        </p:nvGraphicFramePr>
        <p:xfrm>
          <a:off x="7517389" y="4625388"/>
          <a:ext cx="426069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936">
                  <a:extLst>
                    <a:ext uri="{9D8B030D-6E8A-4147-A177-3AD203B41FA5}">
                      <a16:colId xmlns:a16="http://schemas.microsoft.com/office/drawing/2014/main" val="362748832"/>
                    </a:ext>
                  </a:extLst>
                </a:gridCol>
                <a:gridCol w="2700754">
                  <a:extLst>
                    <a:ext uri="{9D8B030D-6E8A-4147-A177-3AD203B41FA5}">
                      <a16:colId xmlns:a16="http://schemas.microsoft.com/office/drawing/2014/main" val="3663526690"/>
                    </a:ext>
                  </a:extLst>
                </a:gridCol>
              </a:tblGrid>
              <a:tr h="238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강화카드 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설명 박스 텍스트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55528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Damage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공격력 </a:t>
                      </a:r>
                      <a:r>
                        <a:rPr lang="en-US" altLang="ko-KR" sz="1000" b="1" dirty="0"/>
                        <a:t>Lv + 1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549170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Distance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공격 사거리 </a:t>
                      </a:r>
                      <a:r>
                        <a:rPr lang="en-US" altLang="ko-KR" sz="1000" b="1" dirty="0"/>
                        <a:t>Lv + 1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48259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Overloading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오버로딩 쿨다운 </a:t>
                      </a:r>
                      <a:r>
                        <a:rPr lang="en-US" altLang="ko-KR" sz="1000" b="1" dirty="0"/>
                        <a:t>Lv + 1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958770"/>
                  </a:ext>
                </a:extLst>
              </a:tr>
              <a:tr h="238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AttackSpeed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공격속도 </a:t>
                      </a:r>
                      <a:r>
                        <a:rPr lang="en-US" altLang="ko-KR" sz="1000" b="1" dirty="0"/>
                        <a:t>Lv + 1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881088"/>
                  </a:ext>
                </a:extLst>
              </a:tr>
              <a:tr h="1701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/>
                        <a:t>Projectile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탄환</a:t>
                      </a:r>
                      <a:r>
                        <a:rPr lang="en-US" altLang="ko-KR" sz="1000" b="1" dirty="0"/>
                        <a:t> </a:t>
                      </a:r>
                      <a:r>
                        <a:rPr lang="ko-KR" altLang="en-US" sz="1000" b="1" dirty="0"/>
                        <a:t>최대 수 </a:t>
                      </a:r>
                      <a:r>
                        <a:rPr lang="en-US" altLang="ko-KR" sz="1000" b="1" dirty="0"/>
                        <a:t>Lv +1</a:t>
                      </a:r>
                      <a:endParaRPr lang="ko-KR" altLang="en-US" sz="1000" b="1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0559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8F684A6-EE41-488E-9769-AF2FFB177816}"/>
              </a:ext>
            </a:extLst>
          </p:cNvPr>
          <p:cNvSpPr txBox="1"/>
          <p:nvPr/>
        </p:nvSpPr>
        <p:spPr>
          <a:xfrm>
            <a:off x="9636812" y="2749662"/>
            <a:ext cx="1940399" cy="253916"/>
          </a:xfrm>
          <a:prstGeom prst="rect">
            <a:avLst/>
          </a:prstGeom>
          <a:solidFill>
            <a:srgbClr val="78FFFF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폰트 사이즈 </a:t>
            </a:r>
            <a:r>
              <a:rPr lang="en-US" altLang="ko-KR" sz="1050" b="1" dirty="0"/>
              <a:t>: 24pt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3C5CF4-7AC2-4BCE-A88A-2C7F91791FBF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036050" y="2523826"/>
            <a:ext cx="600762" cy="35279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BC4091-5510-440D-87EF-FF51E587B7F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313809" y="2329608"/>
            <a:ext cx="323003" cy="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hlinkClick r:id="rId3" action="ppaction://hlinksldjump"/>
            <a:extLst>
              <a:ext uri="{FF2B5EF4-FFF2-40B4-BE49-F238E27FC236}">
                <a16:creationId xmlns:a16="http://schemas.microsoft.com/office/drawing/2014/main" id="{3B8314D2-9AF5-4C6D-AFA4-86AB9BFAABFC}"/>
              </a:ext>
            </a:extLst>
          </p:cNvPr>
          <p:cNvSpPr/>
          <p:nvPr/>
        </p:nvSpPr>
        <p:spPr>
          <a:xfrm>
            <a:off x="10337800" y="175033"/>
            <a:ext cx="1470025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목차 바로가기 버튼</a:t>
            </a:r>
          </a:p>
        </p:txBody>
      </p:sp>
    </p:spTree>
    <p:extLst>
      <p:ext uri="{BB962C8B-B14F-4D97-AF65-F5344CB8AC3E}">
        <p14:creationId xmlns:p14="http://schemas.microsoft.com/office/powerpoint/2010/main" val="169776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625</Words>
  <Application>Microsoft Office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KGIT57</dc:creator>
  <cp:lastModifiedBy>Snow 0</cp:lastModifiedBy>
  <cp:revision>319</cp:revision>
  <dcterms:created xsi:type="dcterms:W3CDTF">2021-02-19T03:34:54Z</dcterms:created>
  <dcterms:modified xsi:type="dcterms:W3CDTF">2021-02-24T17:10:21Z</dcterms:modified>
</cp:coreProperties>
</file>